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2.png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63FD-C4A4-9C46-AF45-F3D05DE6A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9BF36-C905-5642-A63E-C1D289EF0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31EB-E39C-C041-8B21-6F89442BD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C925D-CC94-B842-9D7E-6E752CFF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95577-EBAB-0F46-BC35-A9CFDE2E1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96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0C9BC-09E1-1744-9FAB-7E656DA50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336E0-CD24-0942-8813-C92B819F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6E313-E5B3-3641-9B66-BADF71D05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D6D73-9583-214B-9541-6A288FF6C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1D512-B148-EF40-93C7-1F56357EA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70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D6A3B-5D32-E540-B882-9A179D6B8C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71AF0E-17D2-6245-9784-D21BC297E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59296-D5D5-2A43-AA2A-CB80FE8E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8998F-83FD-8949-B41D-990BB3DAD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208E9-87EA-E24D-B0DF-2C373F62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55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69D7-98C4-4F4F-A445-8043DB358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2B3A7-3D46-F245-AED7-344741A81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31AFF-A207-244E-BBC1-4E180D82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7C172-409E-2546-85E1-24F0BBB4F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EF722-3E5C-8247-9810-D19AA23CA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36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77978-E78F-9941-B528-1F0CDCD0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F335D-5D86-114E-A569-AC694BE2C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15B49-AA0E-2543-B5C3-9425CADF6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536E4-2C52-BA4F-A6EE-C6F7262D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38270-869E-0446-BB43-A2F07A8E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8FB0-AC8F-2A47-8F16-5A9B77CD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C50AE-995E-9245-BE84-C1546F3602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800EA-C767-5A40-BB76-2B1481E41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3F8B0-A4D8-984D-A826-C7DD1F9D5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B6C0D-74F6-6F4A-90EA-8CC8C64C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055A7F-30E4-C34A-9692-7F8908B6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47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22362-B115-764C-989B-8B59B2060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165A9-E021-E44E-AFE3-F8FEE666B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8CEF1-CBC0-014D-B445-654F52E1C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F3D9B-5554-4F4A-8BC5-BB604DEEEA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6083A0-18EB-034C-8B45-BA29E4073F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C0859-567D-0446-9D4D-9E0FE717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6F307-675C-FB49-B13A-D1F4EFEE6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BB8024-7ECE-434E-AB50-3C6C9848D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75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4C5A-2A21-5448-8600-CD4A69D77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DD5FC-9F3D-B544-A164-6A93B509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E5F2DF-5816-5749-83E0-900F3FC97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85EF0F-8F1F-354B-AA25-998B509A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08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64E3E-B536-1247-8C98-9D912E9A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D2E822-4E67-2943-B85F-CF92E7229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D4492-A574-A14E-87BD-123D03249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93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36ACD-0B22-D24A-BBB5-EADA132B1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C119D-55B4-8B46-BF96-7CF6939EE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68DC3-FDCC-D049-8962-EEE776629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D7B93-4EF6-B946-B440-A827DB369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66AA4-98FF-1B45-B461-EF7B51387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C2482-B6B0-9F4D-BD13-AA405E56F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53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5110-921E-1448-8FD0-B46A8C271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AB8F5-74E2-4C4A-8B32-360A6E203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048B6-B15A-654D-AEC6-4FB099B26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1194F-F1B9-104E-A6EA-2CD15A51D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9CC14-6252-FE49-A23E-8EB358EC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5FB5C-2BA6-214A-A225-C7B05370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8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B075A9-1129-984E-AD4E-2B0EDEF74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F9B20-B3C6-2D43-8F09-6FAEE156B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94BD-9805-274D-85E9-0497A33D64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7A8BA-7117-CB49-9BD8-2CC35A42A44A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8E868-55B6-EE4B-8DFE-2A49F0FE06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24E52-384E-9747-B589-FA45D64A5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50AAF-9BBC-2E44-972D-955BE8291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0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tiff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tif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Structure Functions in </a:t>
            </a:r>
            <a:br>
              <a:rPr lang="en-US" dirty="0"/>
            </a:br>
            <a:r>
              <a:rPr lang="en-US" dirty="0"/>
              <a:t>SQG Turbulence:  </a:t>
            </a:r>
            <a:br>
              <a:rPr lang="en-US" dirty="0"/>
            </a:br>
            <a:r>
              <a:rPr lang="en-US" dirty="0"/>
              <a:t>Preliminary simulations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28</a:t>
            </a:r>
            <a:r>
              <a:rPr lang="en-US" baseline="30000" dirty="0"/>
              <a:t>th</a:t>
            </a:r>
            <a:r>
              <a:rPr lang="en-US" dirty="0"/>
              <a:t> May 2021</a:t>
            </a:r>
          </a:p>
        </p:txBody>
      </p:sp>
    </p:spTree>
    <p:extLst>
      <p:ext uri="{BB962C8B-B14F-4D97-AF65-F5344CB8AC3E}">
        <p14:creationId xmlns:p14="http://schemas.microsoft.com/office/powerpoint/2010/main" val="3376570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E8851E-F012-4A4E-BBF8-23030BF047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76863" y="1039118"/>
            <a:ext cx="6368465" cy="55377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863" y="-172488"/>
            <a:ext cx="10128421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Structure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B24F6BF7-FE77-EA45-AD02-72EEB9218A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00247" y="1645299"/>
                <a:ext cx="1678666" cy="952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>
                    <a:solidFill>
                      <a:srgbClr val="FF0000"/>
                    </a:solidFill>
                  </a:rPr>
                  <a:t>KE Spectral flux vs.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B24F6BF7-FE77-EA45-AD02-72EEB9218A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0247" y="1645299"/>
                <a:ext cx="1678666" cy="952865"/>
              </a:xfrm>
              <a:prstGeom prst="rect">
                <a:avLst/>
              </a:prstGeom>
              <a:blipFill>
                <a:blip r:embed="rId3"/>
                <a:stretch>
                  <a:fillRect t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Subtitle 2">
            <a:extLst>
              <a:ext uri="{FF2B5EF4-FFF2-40B4-BE49-F238E27FC236}">
                <a16:creationId xmlns:a16="http://schemas.microsoft.com/office/drawing/2014/main" id="{80C75417-5E22-8A4C-89A0-9A161ADC2C37}"/>
              </a:ext>
            </a:extLst>
          </p:cNvPr>
          <p:cNvSpPr txBox="1">
            <a:spLocks/>
          </p:cNvSpPr>
          <p:nvPr/>
        </p:nvSpPr>
        <p:spPr>
          <a:xfrm>
            <a:off x="2351770" y="1532500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Advective (velocity)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FE3FAD9B-3D35-A846-89DC-55D7D32F63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3557" y="3367216"/>
                <a:ext cx="1678666" cy="952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>
                    <a:solidFill>
                      <a:srgbClr val="FF0000"/>
                    </a:solidFill>
                  </a:rPr>
                  <a:t>KE Spectral flux vs.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.6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FE3FAD9B-3D35-A846-89DC-55D7D32F6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3557" y="3367216"/>
                <a:ext cx="1678666" cy="952865"/>
              </a:xfrm>
              <a:prstGeom prst="rect">
                <a:avLst/>
              </a:prstGeom>
              <a:blipFill>
                <a:blip r:embed="rId4"/>
                <a:stretch>
                  <a:fillRect t="-38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0C68934F-D8C5-3A41-B103-0DDDE1CD1D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837924" y="2701346"/>
            <a:ext cx="2263571" cy="2091896"/>
          </a:xfrm>
          <a:prstGeom prst="rect">
            <a:avLst/>
          </a:prstGeom>
        </p:spPr>
      </p:pic>
      <p:sp>
        <p:nvSpPr>
          <p:cNvPr id="19" name="Subtitle 2">
            <a:extLst>
              <a:ext uri="{FF2B5EF4-FFF2-40B4-BE49-F238E27FC236}">
                <a16:creationId xmlns:a16="http://schemas.microsoft.com/office/drawing/2014/main" id="{BD6B8AB4-586C-254B-9676-A5653D79BE52}"/>
              </a:ext>
            </a:extLst>
          </p:cNvPr>
          <p:cNvSpPr txBox="1">
            <a:spLocks/>
          </p:cNvSpPr>
          <p:nvPr/>
        </p:nvSpPr>
        <p:spPr>
          <a:xfrm>
            <a:off x="8953712" y="2794429"/>
            <a:ext cx="142287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Third-order (long. velocity)</a:t>
            </a:r>
          </a:p>
        </p:txBody>
      </p:sp>
    </p:spTree>
    <p:extLst>
      <p:ext uri="{BB962C8B-B14F-4D97-AF65-F5344CB8AC3E}">
        <p14:creationId xmlns:p14="http://schemas.microsoft.com/office/powerpoint/2010/main" val="423378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281"/>
            <a:ext cx="9144000" cy="1211606"/>
          </a:xfrm>
        </p:spPr>
        <p:txBody>
          <a:bodyPr>
            <a:normAutofit/>
          </a:bodyPr>
          <a:lstStyle/>
          <a:p>
            <a:r>
              <a:rPr lang="en-US" dirty="0"/>
              <a:t>Isotropic SQG: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64B0C4-5624-1A49-B1A1-14FE6DDC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30" y="2498561"/>
            <a:ext cx="5044814" cy="39798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BB57AC-F10B-E142-88C6-3BA52CC36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014" y="2218496"/>
            <a:ext cx="4281289" cy="417870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0149A7-C993-2F47-ACB8-EB9D439B1502}"/>
              </a:ext>
            </a:extLst>
          </p:cNvPr>
          <p:cNvCxnSpPr>
            <a:cxnSpLocks/>
          </p:cNvCxnSpPr>
          <p:nvPr/>
        </p:nvCxnSpPr>
        <p:spPr>
          <a:xfrm>
            <a:off x="7712462" y="2372497"/>
            <a:ext cx="0" cy="3802614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7548050" y="5150268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Start point for calculations, 52 snapshots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A30FC06D-0BA0-884E-A255-617AE4282DB6}"/>
              </a:ext>
            </a:extLst>
          </p:cNvPr>
          <p:cNvSpPr txBox="1">
            <a:spLocks/>
          </p:cNvSpPr>
          <p:nvPr/>
        </p:nvSpPr>
        <p:spPr>
          <a:xfrm>
            <a:off x="8932839" y="3639708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B0F0"/>
                </a:solidFill>
              </a:rPr>
              <a:t>Buoyancy variance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5A643FA-C3A9-E14D-AA12-780D589E51E4}"/>
              </a:ext>
            </a:extLst>
          </p:cNvPr>
          <p:cNvSpPr txBox="1">
            <a:spLocks/>
          </p:cNvSpPr>
          <p:nvPr/>
        </p:nvSpPr>
        <p:spPr>
          <a:xfrm>
            <a:off x="8093506" y="6478459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Time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C8E5FF6-C5B1-B146-A8C5-1AA32F7EA426}"/>
              </a:ext>
            </a:extLst>
          </p:cNvPr>
          <p:cNvSpPr txBox="1">
            <a:spLocks/>
          </p:cNvSpPr>
          <p:nvPr/>
        </p:nvSpPr>
        <p:spPr>
          <a:xfrm>
            <a:off x="1399631" y="2268433"/>
            <a:ext cx="2998743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Buoyancy Field</a:t>
            </a:r>
          </a:p>
        </p:txBody>
      </p:sp>
    </p:spTree>
    <p:extLst>
      <p:ext uri="{BB962C8B-B14F-4D97-AF65-F5344CB8AC3E}">
        <p14:creationId xmlns:p14="http://schemas.microsoft.com/office/powerpoint/2010/main" val="230273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CAFF2-9BFF-8749-90B2-88595F825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080" y="2262059"/>
            <a:ext cx="10515600" cy="421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281"/>
            <a:ext cx="9144000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Spectral Fluxes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4100515" y="2952567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rgbClr val="FF0000"/>
                </a:solidFill>
              </a:rPr>
              <a:t>b’b</a:t>
            </a:r>
            <a:r>
              <a:rPr lang="en-US" sz="1600" dirty="0">
                <a:solidFill>
                  <a:srgbClr val="FF0000"/>
                </a:solidFill>
              </a:rPr>
              <a:t>’ Dissipation rate (small-scale)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5A643FA-C3A9-E14D-AA12-780D589E51E4}"/>
              </a:ext>
            </a:extLst>
          </p:cNvPr>
          <p:cNvSpPr txBox="1">
            <a:spLocks/>
          </p:cNvSpPr>
          <p:nvPr/>
        </p:nvSpPr>
        <p:spPr>
          <a:xfrm>
            <a:off x="8093506" y="6478459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Time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10167CD-177D-674D-A33C-AF45AA5DE679}"/>
              </a:ext>
            </a:extLst>
          </p:cNvPr>
          <p:cNvSpPr txBox="1">
            <a:spLocks/>
          </p:cNvSpPr>
          <p:nvPr/>
        </p:nvSpPr>
        <p:spPr>
          <a:xfrm>
            <a:off x="2611394" y="5119118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Drag rate      (large-scale)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EB4DF-D92E-4B4D-BD5B-4C0426BA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549" y="4539101"/>
            <a:ext cx="1138901" cy="952865"/>
          </a:xfrm>
          <a:prstGeom prst="rect">
            <a:avLst/>
          </a:prstGeom>
        </p:spPr>
      </p:pic>
      <p:sp>
        <p:nvSpPr>
          <p:cNvPr id="16" name="Subtitle 2">
            <a:extLst>
              <a:ext uri="{FF2B5EF4-FFF2-40B4-BE49-F238E27FC236}">
                <a16:creationId xmlns:a16="http://schemas.microsoft.com/office/drawing/2014/main" id="{C945082A-1DAE-504B-996D-EFB1359D6171}"/>
              </a:ext>
            </a:extLst>
          </p:cNvPr>
          <p:cNvSpPr txBox="1">
            <a:spLocks/>
          </p:cNvSpPr>
          <p:nvPr/>
        </p:nvSpPr>
        <p:spPr>
          <a:xfrm>
            <a:off x="9855345" y="5491966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Capet (2008) fluxes</a:t>
            </a:r>
          </a:p>
        </p:txBody>
      </p:sp>
    </p:spTree>
    <p:extLst>
      <p:ext uri="{BB962C8B-B14F-4D97-AF65-F5344CB8AC3E}">
        <p14:creationId xmlns:p14="http://schemas.microsoft.com/office/powerpoint/2010/main" val="149461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220" y="148281"/>
            <a:ext cx="10128421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Structure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10167CD-177D-674D-A33C-AF45AA5DE679}"/>
              </a:ext>
            </a:extLst>
          </p:cNvPr>
          <p:cNvSpPr txBox="1">
            <a:spLocks/>
          </p:cNvSpPr>
          <p:nvPr/>
        </p:nvSpPr>
        <p:spPr>
          <a:xfrm>
            <a:off x="1524000" y="5304470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Dissipation rate (large-scale)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CECBB-E1D6-A243-B4C3-09898C0F1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66" y="1977081"/>
            <a:ext cx="5791200" cy="443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4C59C6-317C-2D46-A0B6-C307C74CE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087" y="2052670"/>
            <a:ext cx="5276334" cy="4356711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2148147" y="2547149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rgbClr val="FF0000"/>
                </a:solidFill>
              </a:rPr>
              <a:t>b’b’Dissipation</a:t>
            </a:r>
            <a:r>
              <a:rPr lang="en-US" sz="1600" dirty="0">
                <a:solidFill>
                  <a:srgbClr val="FF0000"/>
                </a:solidFill>
              </a:rPr>
              <a:t> rate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0C75417-5E22-8A4C-89A0-9A161ADC2C37}"/>
              </a:ext>
            </a:extLst>
          </p:cNvPr>
          <p:cNvSpPr txBox="1">
            <a:spLocks/>
          </p:cNvSpPr>
          <p:nvPr/>
        </p:nvSpPr>
        <p:spPr>
          <a:xfrm>
            <a:off x="1590202" y="3593649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Advective (buoyancy)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D204B4A2-17BB-0345-8BA9-19771022FEFB}"/>
              </a:ext>
            </a:extLst>
          </p:cNvPr>
          <p:cNvSpPr txBox="1">
            <a:spLocks/>
          </p:cNvSpPr>
          <p:nvPr/>
        </p:nvSpPr>
        <p:spPr>
          <a:xfrm>
            <a:off x="7397746" y="3593648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Third-order (buoyancy)</a:t>
            </a:r>
          </a:p>
        </p:txBody>
      </p:sp>
    </p:spTree>
    <p:extLst>
      <p:ext uri="{BB962C8B-B14F-4D97-AF65-F5344CB8AC3E}">
        <p14:creationId xmlns:p14="http://schemas.microsoft.com/office/powerpoint/2010/main" val="3933853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diagram, histogram&#10;&#10;Description automatically generated">
            <a:extLst>
              <a:ext uri="{FF2B5EF4-FFF2-40B4-BE49-F238E27FC236}">
                <a16:creationId xmlns:a16="http://schemas.microsoft.com/office/drawing/2014/main" id="{5FE8851E-F012-4A4E-BBF8-23030BF04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261" y="1198603"/>
            <a:ext cx="6876878" cy="53628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863" y="-172488"/>
            <a:ext cx="10128421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Structure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B24F6BF7-FE77-EA45-AD02-72EEB9218A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00247" y="1645299"/>
                <a:ext cx="1678666" cy="952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>
                    <a:solidFill>
                      <a:srgbClr val="FF0000"/>
                    </a:solidFill>
                  </a:rPr>
                  <a:t>KE Spectral flux vs.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B24F6BF7-FE77-EA45-AD02-72EEB9218A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0247" y="1645299"/>
                <a:ext cx="1678666" cy="952865"/>
              </a:xfrm>
              <a:prstGeom prst="rect">
                <a:avLst/>
              </a:prstGeom>
              <a:blipFill>
                <a:blip r:embed="rId3"/>
                <a:stretch>
                  <a:fillRect t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Subtitle 2">
            <a:extLst>
              <a:ext uri="{FF2B5EF4-FFF2-40B4-BE49-F238E27FC236}">
                <a16:creationId xmlns:a16="http://schemas.microsoft.com/office/drawing/2014/main" id="{80C75417-5E22-8A4C-89A0-9A161ADC2C37}"/>
              </a:ext>
            </a:extLst>
          </p:cNvPr>
          <p:cNvSpPr txBox="1">
            <a:spLocks/>
          </p:cNvSpPr>
          <p:nvPr/>
        </p:nvSpPr>
        <p:spPr>
          <a:xfrm>
            <a:off x="2351770" y="1532500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Advective (velocity)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FE3FAD9B-3D35-A846-89DC-55D7D32F63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93557" y="3367216"/>
                <a:ext cx="1678666" cy="95286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dirty="0">
                    <a:solidFill>
                      <a:srgbClr val="FF0000"/>
                    </a:solidFill>
                  </a:rPr>
                  <a:t>KE Spectral flux vs.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.6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sz="16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FE3FAD9B-3D35-A846-89DC-55D7D32F6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3557" y="3367216"/>
                <a:ext cx="1678666" cy="952865"/>
              </a:xfrm>
              <a:prstGeom prst="rect">
                <a:avLst/>
              </a:prstGeom>
              <a:blipFill>
                <a:blip r:embed="rId4"/>
                <a:stretch>
                  <a:fillRect t="-38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F54129D0-E5A3-F347-B23A-89B8FCEB1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8242" y="1039118"/>
            <a:ext cx="2850139" cy="24178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68934F-D8C5-3A41-B103-0DDDE1CD1D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3570" y="4023519"/>
            <a:ext cx="2461054" cy="2091896"/>
          </a:xfrm>
          <a:prstGeom prst="rect">
            <a:avLst/>
          </a:prstGeom>
        </p:spPr>
      </p:pic>
      <p:sp>
        <p:nvSpPr>
          <p:cNvPr id="19" name="Subtitle 2">
            <a:extLst>
              <a:ext uri="{FF2B5EF4-FFF2-40B4-BE49-F238E27FC236}">
                <a16:creationId xmlns:a16="http://schemas.microsoft.com/office/drawing/2014/main" id="{BD6B8AB4-586C-254B-9676-A5653D79BE52}"/>
              </a:ext>
            </a:extLst>
          </p:cNvPr>
          <p:cNvSpPr txBox="1">
            <a:spLocks/>
          </p:cNvSpPr>
          <p:nvPr/>
        </p:nvSpPr>
        <p:spPr>
          <a:xfrm>
            <a:off x="8916008" y="4116602"/>
            <a:ext cx="142287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Third-order (long. velocity)</a:t>
            </a:r>
          </a:p>
        </p:txBody>
      </p:sp>
    </p:spTree>
    <p:extLst>
      <p:ext uri="{BB962C8B-B14F-4D97-AF65-F5344CB8AC3E}">
        <p14:creationId xmlns:p14="http://schemas.microsoft.com/office/powerpoint/2010/main" val="202301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281"/>
            <a:ext cx="9144000" cy="1211606"/>
          </a:xfrm>
        </p:spPr>
        <p:txBody>
          <a:bodyPr>
            <a:normAutofit/>
          </a:bodyPr>
          <a:lstStyle/>
          <a:p>
            <a:r>
              <a:rPr lang="en-US" dirty="0"/>
              <a:t>Anisotropic SQG: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64B0C4-5624-1A49-B1A1-14FE6DDC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5430" y="2544773"/>
            <a:ext cx="5044814" cy="38874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BB57AC-F10B-E142-88C6-3BA52CC36A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68014" y="2238012"/>
            <a:ext cx="4281289" cy="413966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0149A7-C993-2F47-ACB8-EB9D439B1502}"/>
              </a:ext>
            </a:extLst>
          </p:cNvPr>
          <p:cNvCxnSpPr>
            <a:cxnSpLocks/>
          </p:cNvCxnSpPr>
          <p:nvPr/>
        </p:nvCxnSpPr>
        <p:spPr>
          <a:xfrm>
            <a:off x="7724819" y="2544773"/>
            <a:ext cx="0" cy="3802614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7548050" y="5150268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Start point for calculations, 52 snapshots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A30FC06D-0BA0-884E-A255-617AE4282DB6}"/>
              </a:ext>
            </a:extLst>
          </p:cNvPr>
          <p:cNvSpPr txBox="1">
            <a:spLocks/>
          </p:cNvSpPr>
          <p:nvPr/>
        </p:nvSpPr>
        <p:spPr>
          <a:xfrm>
            <a:off x="8932839" y="3639708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B0F0"/>
                </a:solidFill>
              </a:rPr>
              <a:t>Buoyancy variance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5A643FA-C3A9-E14D-AA12-780D589E51E4}"/>
              </a:ext>
            </a:extLst>
          </p:cNvPr>
          <p:cNvSpPr txBox="1">
            <a:spLocks/>
          </p:cNvSpPr>
          <p:nvPr/>
        </p:nvSpPr>
        <p:spPr>
          <a:xfrm>
            <a:off x="8093506" y="6478459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Time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C8E5FF6-C5B1-B146-A8C5-1AA32F7EA426}"/>
              </a:ext>
            </a:extLst>
          </p:cNvPr>
          <p:cNvSpPr txBox="1">
            <a:spLocks/>
          </p:cNvSpPr>
          <p:nvPr/>
        </p:nvSpPr>
        <p:spPr>
          <a:xfrm>
            <a:off x="1399631" y="2268433"/>
            <a:ext cx="2998743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Buoyancy Field</a:t>
            </a:r>
          </a:p>
        </p:txBody>
      </p:sp>
    </p:spTree>
    <p:extLst>
      <p:ext uri="{BB962C8B-B14F-4D97-AF65-F5344CB8AC3E}">
        <p14:creationId xmlns:p14="http://schemas.microsoft.com/office/powerpoint/2010/main" val="745076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CBEFBB04-C58F-DF41-85B2-2A121DD97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31" y="2591061"/>
            <a:ext cx="12192000" cy="4118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281"/>
            <a:ext cx="9144000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Anisotropic SQG: Spectral Fluxes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4417334" y="3321347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rgbClr val="FF0000"/>
                </a:solidFill>
              </a:rPr>
              <a:t>b’b</a:t>
            </a:r>
            <a:r>
              <a:rPr lang="en-US" sz="1600" dirty="0">
                <a:solidFill>
                  <a:srgbClr val="FF0000"/>
                </a:solidFill>
              </a:rPr>
              <a:t>’ Dissipation rate (small-scale)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5A643FA-C3A9-E14D-AA12-780D589E51E4}"/>
              </a:ext>
            </a:extLst>
          </p:cNvPr>
          <p:cNvSpPr txBox="1">
            <a:spLocks/>
          </p:cNvSpPr>
          <p:nvPr/>
        </p:nvSpPr>
        <p:spPr>
          <a:xfrm>
            <a:off x="8093506" y="6478459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Time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10167CD-177D-674D-A33C-AF45AA5DE679}"/>
              </a:ext>
            </a:extLst>
          </p:cNvPr>
          <p:cNvSpPr txBox="1">
            <a:spLocks/>
          </p:cNvSpPr>
          <p:nvPr/>
        </p:nvSpPr>
        <p:spPr>
          <a:xfrm>
            <a:off x="2846173" y="5015533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Drag rate      (large-scale)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EB4DF-D92E-4B4D-BD5B-4C0426BA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549" y="4539101"/>
            <a:ext cx="1138901" cy="952865"/>
          </a:xfrm>
          <a:prstGeom prst="rect">
            <a:avLst/>
          </a:prstGeom>
        </p:spPr>
      </p:pic>
      <p:sp>
        <p:nvSpPr>
          <p:cNvPr id="16" name="Subtitle 2">
            <a:extLst>
              <a:ext uri="{FF2B5EF4-FFF2-40B4-BE49-F238E27FC236}">
                <a16:creationId xmlns:a16="http://schemas.microsoft.com/office/drawing/2014/main" id="{C945082A-1DAE-504B-996D-EFB1359D6171}"/>
              </a:ext>
            </a:extLst>
          </p:cNvPr>
          <p:cNvSpPr txBox="1">
            <a:spLocks/>
          </p:cNvSpPr>
          <p:nvPr/>
        </p:nvSpPr>
        <p:spPr>
          <a:xfrm>
            <a:off x="9855345" y="5491966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Capet (2008) fluxes</a:t>
            </a:r>
          </a:p>
        </p:txBody>
      </p:sp>
    </p:spTree>
    <p:extLst>
      <p:ext uri="{BB962C8B-B14F-4D97-AF65-F5344CB8AC3E}">
        <p14:creationId xmlns:p14="http://schemas.microsoft.com/office/powerpoint/2010/main" val="1948478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220" y="148281"/>
            <a:ext cx="10128421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Structure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10167CD-177D-674D-A33C-AF45AA5DE679}"/>
              </a:ext>
            </a:extLst>
          </p:cNvPr>
          <p:cNvSpPr txBox="1">
            <a:spLocks/>
          </p:cNvSpPr>
          <p:nvPr/>
        </p:nvSpPr>
        <p:spPr>
          <a:xfrm>
            <a:off x="1524000" y="5304470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Dissipation rate (large-scale)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CECBB-E1D6-A243-B4C3-09898C0F13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0583" y="1977081"/>
            <a:ext cx="5324165" cy="443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4C59C6-317C-2D46-A0B6-C307C74CEF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58530" y="2052670"/>
            <a:ext cx="4911447" cy="4356711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1975153" y="2167860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rgbClr val="FF0000"/>
                </a:solidFill>
              </a:rPr>
              <a:t>b’b’Dissipation</a:t>
            </a:r>
            <a:r>
              <a:rPr lang="en-US" sz="1600" dirty="0">
                <a:solidFill>
                  <a:srgbClr val="FF0000"/>
                </a:solidFill>
              </a:rPr>
              <a:t> rate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0C75417-5E22-8A4C-89A0-9A161ADC2C37}"/>
              </a:ext>
            </a:extLst>
          </p:cNvPr>
          <p:cNvSpPr txBox="1">
            <a:spLocks/>
          </p:cNvSpPr>
          <p:nvPr/>
        </p:nvSpPr>
        <p:spPr>
          <a:xfrm>
            <a:off x="1590202" y="3593649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Advective (buoyancy)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D204B4A2-17BB-0345-8BA9-19771022FEFB}"/>
              </a:ext>
            </a:extLst>
          </p:cNvPr>
          <p:cNvSpPr txBox="1">
            <a:spLocks/>
          </p:cNvSpPr>
          <p:nvPr/>
        </p:nvSpPr>
        <p:spPr>
          <a:xfrm>
            <a:off x="7397746" y="3593648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Third-order (buoyancy)</a:t>
            </a:r>
          </a:p>
        </p:txBody>
      </p:sp>
    </p:spTree>
    <p:extLst>
      <p:ext uri="{BB962C8B-B14F-4D97-AF65-F5344CB8AC3E}">
        <p14:creationId xmlns:p14="http://schemas.microsoft.com/office/powerpoint/2010/main" val="23776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D0B8-D554-984D-BF62-6C0D8CF6F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220" y="148281"/>
            <a:ext cx="10128421" cy="1211606"/>
          </a:xfrm>
        </p:spPr>
        <p:txBody>
          <a:bodyPr>
            <a:normAutofit fontScale="90000"/>
          </a:bodyPr>
          <a:lstStyle/>
          <a:p>
            <a:r>
              <a:rPr lang="en-US" dirty="0"/>
              <a:t>Isotropic SQG: Structure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D012-6CFC-054E-A893-396F94396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80" y="1359887"/>
            <a:ext cx="10276703" cy="617194"/>
          </a:xfrm>
        </p:spPr>
        <p:txBody>
          <a:bodyPr/>
          <a:lstStyle/>
          <a:p>
            <a:r>
              <a:rPr lang="en-US" dirty="0"/>
              <a:t>512 x 512, 2*pi domain width, buoyancy variance forced at k=7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10167CD-177D-674D-A33C-AF45AA5DE679}"/>
              </a:ext>
            </a:extLst>
          </p:cNvPr>
          <p:cNvSpPr txBox="1">
            <a:spLocks/>
          </p:cNvSpPr>
          <p:nvPr/>
        </p:nvSpPr>
        <p:spPr>
          <a:xfrm>
            <a:off x="1524000" y="5304470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</a:rPr>
              <a:t>Dissipation rate (large-scale)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CECBB-E1D6-A243-B4C3-09898C0F13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0583" y="1977081"/>
            <a:ext cx="5324165" cy="443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4C59C6-317C-2D46-A0B6-C307C74CEF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58530" y="2052670"/>
            <a:ext cx="4911447" cy="4356711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B24F6BF7-FE77-EA45-AD02-72EEB9218AEF}"/>
              </a:ext>
            </a:extLst>
          </p:cNvPr>
          <p:cNvSpPr txBox="1">
            <a:spLocks/>
          </p:cNvSpPr>
          <p:nvPr/>
        </p:nvSpPr>
        <p:spPr>
          <a:xfrm>
            <a:off x="1975153" y="2167860"/>
            <a:ext cx="1678666" cy="952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rgbClr val="FF0000"/>
                </a:solidFill>
              </a:rPr>
              <a:t>b’b’Dissipation</a:t>
            </a:r>
            <a:r>
              <a:rPr lang="en-US" sz="1600" dirty="0">
                <a:solidFill>
                  <a:srgbClr val="FF0000"/>
                </a:solidFill>
              </a:rPr>
              <a:t> rate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0C75417-5E22-8A4C-89A0-9A161ADC2C37}"/>
              </a:ext>
            </a:extLst>
          </p:cNvPr>
          <p:cNvSpPr txBox="1">
            <a:spLocks/>
          </p:cNvSpPr>
          <p:nvPr/>
        </p:nvSpPr>
        <p:spPr>
          <a:xfrm>
            <a:off x="1590202" y="3593649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Advective (buoyancy)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D204B4A2-17BB-0345-8BA9-19771022FEFB}"/>
              </a:ext>
            </a:extLst>
          </p:cNvPr>
          <p:cNvSpPr txBox="1">
            <a:spLocks/>
          </p:cNvSpPr>
          <p:nvPr/>
        </p:nvSpPr>
        <p:spPr>
          <a:xfrm>
            <a:off x="7397746" y="3593648"/>
            <a:ext cx="2794556" cy="952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Third-order (buoyancy)</a:t>
            </a:r>
          </a:p>
        </p:txBody>
      </p:sp>
    </p:spTree>
    <p:extLst>
      <p:ext uri="{BB962C8B-B14F-4D97-AF65-F5344CB8AC3E}">
        <p14:creationId xmlns:p14="http://schemas.microsoft.com/office/powerpoint/2010/main" val="251805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336</Words>
  <Application>Microsoft Macintosh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Structure Functions in  SQG Turbulence:   Preliminary simulations</vt:lpstr>
      <vt:lpstr>Isotropic SQG: Simulation</vt:lpstr>
      <vt:lpstr>Isotropic SQG: Spectral Fluxes</vt:lpstr>
      <vt:lpstr>Isotropic SQG: Structure Functions</vt:lpstr>
      <vt:lpstr>Isotropic SQG: Structure Functions</vt:lpstr>
      <vt:lpstr>Anisotropic SQG: Simulation</vt:lpstr>
      <vt:lpstr>Anisotropic SQG: Spectral Fluxes</vt:lpstr>
      <vt:lpstr>Isotropic SQG: Structure Functions</vt:lpstr>
      <vt:lpstr>Isotropic SQG: Structure Functions</vt:lpstr>
      <vt:lpstr>Isotropic SQG: Structure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Functions in  SQG Turbulence:   Preliminary simulations</dc:title>
  <dc:creator>Pearson, Brodie</dc:creator>
  <cp:lastModifiedBy>Pearson, Brodie</cp:lastModifiedBy>
  <cp:revision>8</cp:revision>
  <dcterms:created xsi:type="dcterms:W3CDTF">2021-05-28T16:46:29Z</dcterms:created>
  <dcterms:modified xsi:type="dcterms:W3CDTF">2021-05-28T18:38:35Z</dcterms:modified>
</cp:coreProperties>
</file>

<file path=docProps/thumbnail.jpeg>
</file>